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1"/>
  </p:notesMasterIdLst>
  <p:handoutMasterIdLst>
    <p:handoutMasterId r:id="rId22"/>
  </p:handoutMasterIdLst>
  <p:sldIdLst>
    <p:sldId id="1706" r:id="rId6"/>
    <p:sldId id="1605" r:id="rId7"/>
    <p:sldId id="1707" r:id="rId8"/>
    <p:sldId id="1699" r:id="rId9"/>
    <p:sldId id="1700" r:id="rId10"/>
    <p:sldId id="1711" r:id="rId11"/>
    <p:sldId id="1712" r:id="rId12"/>
    <p:sldId id="1708" r:id="rId13"/>
    <p:sldId id="1709" r:id="rId14"/>
    <p:sldId id="1710" r:id="rId15"/>
    <p:sldId id="1713" r:id="rId16"/>
    <p:sldId id="265" r:id="rId17"/>
    <p:sldId id="283"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1707"/>
            <p14:sldId id="1699"/>
            <p14:sldId id="1700"/>
            <p14:sldId id="1711"/>
            <p14:sldId id="1712"/>
            <p14:sldId id="1708"/>
            <p14:sldId id="1709"/>
            <p14:sldId id="1710"/>
            <p14:sldId id="1713"/>
            <p14:sldId id="265"/>
          </p14:sldIdLst>
        </p14:section>
        <p14:section name="outro" id="{A7071F39-36A1-6447-9B46-09ADFEF9D31F}">
          <p14:sldIdLst>
            <p14:sldId id="28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966" autoAdjust="0"/>
    <p:restoredTop sz="64587" autoAdjust="0"/>
  </p:normalViewPr>
  <p:slideViewPr>
    <p:cSldViewPr snapToGrid="0">
      <p:cViewPr varScale="1">
        <p:scale>
          <a:sx n="131" d="100"/>
          <a:sy n="131" d="100"/>
        </p:scale>
        <p:origin x="1544"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AB842-2206-BF47-BB4C-3E24666DAF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0D5D0A5-C0D8-034F-966F-0D43EDA5DF0D}">
      <dgm:prSet/>
      <dgm:spPr/>
      <dgm:t>
        <a:bodyPr/>
        <a:lstStyle/>
        <a:p>
          <a:r>
            <a:rPr lang="en-US" b="0" i="0" baseline="0"/>
            <a:t>Automate team lifecycles</a:t>
          </a:r>
          <a:endParaRPr lang="en-US"/>
        </a:p>
      </dgm:t>
    </dgm:pt>
    <dgm:pt modelId="{DAAD7421-8C4B-424B-A948-78E6C91870BA}" type="parTrans" cxnId="{4AEA690E-8320-D546-83E0-9F7F63F45C59}">
      <dgm:prSet/>
      <dgm:spPr/>
      <dgm:t>
        <a:bodyPr/>
        <a:lstStyle/>
        <a:p>
          <a:endParaRPr lang="en-US"/>
        </a:p>
      </dgm:t>
    </dgm:pt>
    <dgm:pt modelId="{EC4ACD2E-4862-444D-A609-FBC7C647157C}" type="sibTrans" cxnId="{4AEA690E-8320-D546-83E0-9F7F63F45C59}">
      <dgm:prSet/>
      <dgm:spPr/>
      <dgm:t>
        <a:bodyPr/>
        <a:lstStyle/>
        <a:p>
          <a:endParaRPr lang="en-US"/>
        </a:p>
      </dgm:t>
    </dgm:pt>
    <dgm:pt modelId="{16DE9648-EB36-1747-A01F-5B3F61E4F323}">
      <dgm:prSet/>
      <dgm:spPr/>
      <dgm:t>
        <a:bodyPr/>
        <a:lstStyle/>
        <a:p>
          <a:r>
            <a:rPr lang="en-US" b="0" i="0" baseline="0"/>
            <a:t>Get work done even when no one is around</a:t>
          </a:r>
          <a:endParaRPr lang="en-US"/>
        </a:p>
      </dgm:t>
    </dgm:pt>
    <dgm:pt modelId="{71825DC1-8A73-804A-9255-37C17BF60AE0}" type="parTrans" cxnId="{ECEEB502-1BB9-E340-BB05-C48AD2510B6E}">
      <dgm:prSet/>
      <dgm:spPr/>
      <dgm:t>
        <a:bodyPr/>
        <a:lstStyle/>
        <a:p>
          <a:endParaRPr lang="en-US"/>
        </a:p>
      </dgm:t>
    </dgm:pt>
    <dgm:pt modelId="{B7DE94B8-A375-3248-8932-252592254349}" type="sibTrans" cxnId="{ECEEB502-1BB9-E340-BB05-C48AD2510B6E}">
      <dgm:prSet/>
      <dgm:spPr/>
      <dgm:t>
        <a:bodyPr/>
        <a:lstStyle/>
        <a:p>
          <a:endParaRPr lang="en-US"/>
        </a:p>
      </dgm:t>
    </dgm:pt>
    <dgm:pt modelId="{654F59EC-F312-2E40-82F1-FEE4AFE9F4DA}">
      <dgm:prSet/>
      <dgm:spPr/>
      <dgm:t>
        <a:bodyPr/>
        <a:lstStyle/>
        <a:p>
          <a:r>
            <a:rPr lang="en-US" b="0" i="0" baseline="0"/>
            <a:t>Create teams linked to your app</a:t>
          </a:r>
          <a:endParaRPr lang="en-US"/>
        </a:p>
      </dgm:t>
    </dgm:pt>
    <dgm:pt modelId="{DD546F6A-DEA1-1745-BBF0-CA4BBC41E740}" type="parTrans" cxnId="{C019C5A5-BBDD-4F4F-852B-95F56531C2D9}">
      <dgm:prSet/>
      <dgm:spPr/>
      <dgm:t>
        <a:bodyPr/>
        <a:lstStyle/>
        <a:p>
          <a:endParaRPr lang="en-US"/>
        </a:p>
      </dgm:t>
    </dgm:pt>
    <dgm:pt modelId="{1EE24733-107B-8F4C-A7EA-6F43EA626D2D}" type="sibTrans" cxnId="{C019C5A5-BBDD-4F4F-852B-95F56531C2D9}">
      <dgm:prSet/>
      <dgm:spPr/>
      <dgm:t>
        <a:bodyPr/>
        <a:lstStyle/>
        <a:p>
          <a:endParaRPr lang="en-US"/>
        </a:p>
      </dgm:t>
    </dgm:pt>
    <dgm:pt modelId="{B369E96F-8FE2-8341-87DD-FEEB88C62964}">
      <dgm:prSet/>
      <dgm:spPr/>
      <dgm:t>
        <a:bodyPr/>
        <a:lstStyle/>
        <a:p>
          <a:r>
            <a:rPr lang="en-US" b="0" i="0" baseline="0"/>
            <a:t>Deploy apps to teams</a:t>
          </a:r>
          <a:endParaRPr lang="en-US"/>
        </a:p>
      </dgm:t>
    </dgm:pt>
    <dgm:pt modelId="{DFFC4CAB-EB4F-004C-85BD-6C6918759384}" type="parTrans" cxnId="{9BC84243-4BD9-CD42-8769-5E04C3B9AAC6}">
      <dgm:prSet/>
      <dgm:spPr/>
      <dgm:t>
        <a:bodyPr/>
        <a:lstStyle/>
        <a:p>
          <a:endParaRPr lang="en-US"/>
        </a:p>
      </dgm:t>
    </dgm:pt>
    <dgm:pt modelId="{D681B7D5-1100-DA48-82BB-CC04B7C76BA9}" type="sibTrans" cxnId="{9BC84243-4BD9-CD42-8769-5E04C3B9AAC6}">
      <dgm:prSet/>
      <dgm:spPr/>
      <dgm:t>
        <a:bodyPr/>
        <a:lstStyle/>
        <a:p>
          <a:endParaRPr lang="en-US"/>
        </a:p>
      </dgm:t>
    </dgm:pt>
    <dgm:pt modelId="{92D57428-E921-B946-88D1-70DB5CF74966}">
      <dgm:prSet/>
      <dgm:spPr/>
      <dgm:t>
        <a:bodyPr/>
        <a:lstStyle/>
        <a:p>
          <a:r>
            <a:rPr lang="en-US" b="0" i="0" baseline="0"/>
            <a:t>Use Microsoft Graph in any kind of app</a:t>
          </a:r>
          <a:endParaRPr lang="en-US"/>
        </a:p>
      </dgm:t>
    </dgm:pt>
    <dgm:pt modelId="{A7EAFDE2-18A9-B140-86CE-D45CBF13A40D}" type="parTrans" cxnId="{71EF6734-8956-5D4F-B276-D7ADA0D22374}">
      <dgm:prSet/>
      <dgm:spPr/>
      <dgm:t>
        <a:bodyPr/>
        <a:lstStyle/>
        <a:p>
          <a:endParaRPr lang="en-US"/>
        </a:p>
      </dgm:t>
    </dgm:pt>
    <dgm:pt modelId="{2D507A39-2A19-604F-AFB6-41D8A8FDF57F}" type="sibTrans" cxnId="{71EF6734-8956-5D4F-B276-D7ADA0D22374}">
      <dgm:prSet/>
      <dgm:spPr/>
      <dgm:t>
        <a:bodyPr/>
        <a:lstStyle/>
        <a:p>
          <a:endParaRPr lang="en-US"/>
        </a:p>
      </dgm:t>
    </dgm:pt>
    <dgm:pt modelId="{3DFF2749-FC83-5A4A-8559-C023502FAB9A}">
      <dgm:prSet/>
      <dgm:spPr/>
      <dgm:t>
        <a:bodyPr/>
        <a:lstStyle/>
        <a:p>
          <a:r>
            <a:rPr lang="en-US" b="0" i="0" baseline="0"/>
            <a:t>Get notified about changes</a:t>
          </a:r>
          <a:endParaRPr lang="en-US"/>
        </a:p>
      </dgm:t>
    </dgm:pt>
    <dgm:pt modelId="{45C45773-716F-BC46-9B5F-986030502D02}" type="parTrans" cxnId="{A6004ED7-4865-AC46-B655-8F6327E6830F}">
      <dgm:prSet/>
      <dgm:spPr/>
      <dgm:t>
        <a:bodyPr/>
        <a:lstStyle/>
        <a:p>
          <a:endParaRPr lang="en-US"/>
        </a:p>
      </dgm:t>
    </dgm:pt>
    <dgm:pt modelId="{171873D7-A066-8C42-8CFE-866478181763}" type="sibTrans" cxnId="{A6004ED7-4865-AC46-B655-8F6327E6830F}">
      <dgm:prSet/>
      <dgm:spPr/>
      <dgm:t>
        <a:bodyPr/>
        <a:lstStyle/>
        <a:p>
          <a:endParaRPr lang="en-US"/>
        </a:p>
      </dgm:t>
    </dgm:pt>
    <dgm:pt modelId="{F7544E9D-1DDC-2645-BEE8-031CE2021812}" type="pres">
      <dgm:prSet presAssocID="{100AB842-2206-BF47-BB4C-3E24666DAFD3}" presName="linear" presStyleCnt="0">
        <dgm:presLayoutVars>
          <dgm:animLvl val="lvl"/>
          <dgm:resizeHandles val="exact"/>
        </dgm:presLayoutVars>
      </dgm:prSet>
      <dgm:spPr/>
    </dgm:pt>
    <dgm:pt modelId="{22152820-5719-904C-9131-8B8E59FED5A2}" type="pres">
      <dgm:prSet presAssocID="{D0D5D0A5-C0D8-034F-966F-0D43EDA5DF0D}" presName="parentText" presStyleLbl="node1" presStyleIdx="0" presStyleCnt="6">
        <dgm:presLayoutVars>
          <dgm:chMax val="0"/>
          <dgm:bulletEnabled val="1"/>
        </dgm:presLayoutVars>
      </dgm:prSet>
      <dgm:spPr/>
    </dgm:pt>
    <dgm:pt modelId="{3E32A0A6-D159-4A4C-BA45-F8E7D4A63464}" type="pres">
      <dgm:prSet presAssocID="{EC4ACD2E-4862-444D-A609-FBC7C647157C}" presName="spacer" presStyleCnt="0"/>
      <dgm:spPr/>
    </dgm:pt>
    <dgm:pt modelId="{021A4DB9-1FB5-CD4D-9E24-6980CA924E8B}" type="pres">
      <dgm:prSet presAssocID="{16DE9648-EB36-1747-A01F-5B3F61E4F323}" presName="parentText" presStyleLbl="node1" presStyleIdx="1" presStyleCnt="6">
        <dgm:presLayoutVars>
          <dgm:chMax val="0"/>
          <dgm:bulletEnabled val="1"/>
        </dgm:presLayoutVars>
      </dgm:prSet>
      <dgm:spPr/>
    </dgm:pt>
    <dgm:pt modelId="{757D7B30-061F-C647-B110-6FD06F8E9A6C}" type="pres">
      <dgm:prSet presAssocID="{B7DE94B8-A375-3248-8932-252592254349}" presName="spacer" presStyleCnt="0"/>
      <dgm:spPr/>
    </dgm:pt>
    <dgm:pt modelId="{F2276690-E520-EF40-93E8-D97E4FAF23C3}" type="pres">
      <dgm:prSet presAssocID="{654F59EC-F312-2E40-82F1-FEE4AFE9F4DA}" presName="parentText" presStyleLbl="node1" presStyleIdx="2" presStyleCnt="6">
        <dgm:presLayoutVars>
          <dgm:chMax val="0"/>
          <dgm:bulletEnabled val="1"/>
        </dgm:presLayoutVars>
      </dgm:prSet>
      <dgm:spPr/>
    </dgm:pt>
    <dgm:pt modelId="{486F3DD9-D42B-8D43-89B7-31A5A959A275}" type="pres">
      <dgm:prSet presAssocID="{1EE24733-107B-8F4C-A7EA-6F43EA626D2D}" presName="spacer" presStyleCnt="0"/>
      <dgm:spPr/>
    </dgm:pt>
    <dgm:pt modelId="{E496A877-ADDE-2049-885E-9C350EA34AD3}" type="pres">
      <dgm:prSet presAssocID="{B369E96F-8FE2-8341-87DD-FEEB88C62964}" presName="parentText" presStyleLbl="node1" presStyleIdx="3" presStyleCnt="6">
        <dgm:presLayoutVars>
          <dgm:chMax val="0"/>
          <dgm:bulletEnabled val="1"/>
        </dgm:presLayoutVars>
      </dgm:prSet>
      <dgm:spPr/>
    </dgm:pt>
    <dgm:pt modelId="{4A86B37C-C520-A147-B351-378DC73D6F72}" type="pres">
      <dgm:prSet presAssocID="{D681B7D5-1100-DA48-82BB-CC04B7C76BA9}" presName="spacer" presStyleCnt="0"/>
      <dgm:spPr/>
    </dgm:pt>
    <dgm:pt modelId="{A36177AE-9D63-0440-8A0C-0E3A0461BEE7}" type="pres">
      <dgm:prSet presAssocID="{92D57428-E921-B946-88D1-70DB5CF74966}" presName="parentText" presStyleLbl="node1" presStyleIdx="4" presStyleCnt="6">
        <dgm:presLayoutVars>
          <dgm:chMax val="0"/>
          <dgm:bulletEnabled val="1"/>
        </dgm:presLayoutVars>
      </dgm:prSet>
      <dgm:spPr/>
    </dgm:pt>
    <dgm:pt modelId="{6D898636-F784-0046-BF15-4CE3856D8BDF}" type="pres">
      <dgm:prSet presAssocID="{2D507A39-2A19-604F-AFB6-41D8A8FDF57F}" presName="spacer" presStyleCnt="0"/>
      <dgm:spPr/>
    </dgm:pt>
    <dgm:pt modelId="{3696FD2B-1D0C-6843-A7B4-78E589E67226}" type="pres">
      <dgm:prSet presAssocID="{3DFF2749-FC83-5A4A-8559-C023502FAB9A}" presName="parentText" presStyleLbl="node1" presStyleIdx="5" presStyleCnt="6">
        <dgm:presLayoutVars>
          <dgm:chMax val="0"/>
          <dgm:bulletEnabled val="1"/>
        </dgm:presLayoutVars>
      </dgm:prSet>
      <dgm:spPr/>
    </dgm:pt>
  </dgm:ptLst>
  <dgm:cxnLst>
    <dgm:cxn modelId="{ECEEB502-1BB9-E340-BB05-C48AD2510B6E}" srcId="{100AB842-2206-BF47-BB4C-3E24666DAFD3}" destId="{16DE9648-EB36-1747-A01F-5B3F61E4F323}" srcOrd="1" destOrd="0" parTransId="{71825DC1-8A73-804A-9255-37C17BF60AE0}" sibTransId="{B7DE94B8-A375-3248-8932-252592254349}"/>
    <dgm:cxn modelId="{26E29208-862F-8042-9DB9-FE8AB0C35D78}" type="presOf" srcId="{3DFF2749-FC83-5A4A-8559-C023502FAB9A}" destId="{3696FD2B-1D0C-6843-A7B4-78E589E67226}" srcOrd="0" destOrd="0" presId="urn:microsoft.com/office/officeart/2005/8/layout/vList2"/>
    <dgm:cxn modelId="{4AEA690E-8320-D546-83E0-9F7F63F45C59}" srcId="{100AB842-2206-BF47-BB4C-3E24666DAFD3}" destId="{D0D5D0A5-C0D8-034F-966F-0D43EDA5DF0D}" srcOrd="0" destOrd="0" parTransId="{DAAD7421-8C4B-424B-A948-78E6C91870BA}" sibTransId="{EC4ACD2E-4862-444D-A609-FBC7C647157C}"/>
    <dgm:cxn modelId="{71EF6734-8956-5D4F-B276-D7ADA0D22374}" srcId="{100AB842-2206-BF47-BB4C-3E24666DAFD3}" destId="{92D57428-E921-B946-88D1-70DB5CF74966}" srcOrd="4" destOrd="0" parTransId="{A7EAFDE2-18A9-B140-86CE-D45CBF13A40D}" sibTransId="{2D507A39-2A19-604F-AFB6-41D8A8FDF57F}"/>
    <dgm:cxn modelId="{9BC84243-4BD9-CD42-8769-5E04C3B9AAC6}" srcId="{100AB842-2206-BF47-BB4C-3E24666DAFD3}" destId="{B369E96F-8FE2-8341-87DD-FEEB88C62964}" srcOrd="3" destOrd="0" parTransId="{DFFC4CAB-EB4F-004C-85BD-6C6918759384}" sibTransId="{D681B7D5-1100-DA48-82BB-CC04B7C76BA9}"/>
    <dgm:cxn modelId="{C0F32660-7218-FA4F-844E-A02863990646}" type="presOf" srcId="{100AB842-2206-BF47-BB4C-3E24666DAFD3}" destId="{F7544E9D-1DDC-2645-BEE8-031CE2021812}" srcOrd="0" destOrd="0" presId="urn:microsoft.com/office/officeart/2005/8/layout/vList2"/>
    <dgm:cxn modelId="{3531FC6F-F129-034D-A339-5EE031ED645C}" type="presOf" srcId="{B369E96F-8FE2-8341-87DD-FEEB88C62964}" destId="{E496A877-ADDE-2049-885E-9C350EA34AD3}" srcOrd="0" destOrd="0" presId="urn:microsoft.com/office/officeart/2005/8/layout/vList2"/>
    <dgm:cxn modelId="{AD1D4670-A65B-3D4C-A55E-A2D9FD7C1E05}" type="presOf" srcId="{16DE9648-EB36-1747-A01F-5B3F61E4F323}" destId="{021A4DB9-1FB5-CD4D-9E24-6980CA924E8B}" srcOrd="0" destOrd="0" presId="urn:microsoft.com/office/officeart/2005/8/layout/vList2"/>
    <dgm:cxn modelId="{60863287-E421-C74C-A2D1-26780AC2D128}" type="presOf" srcId="{92D57428-E921-B946-88D1-70DB5CF74966}" destId="{A36177AE-9D63-0440-8A0C-0E3A0461BEE7}" srcOrd="0" destOrd="0" presId="urn:microsoft.com/office/officeart/2005/8/layout/vList2"/>
    <dgm:cxn modelId="{FCFEB199-A549-5B49-A3E4-27184A6A02B4}" type="presOf" srcId="{654F59EC-F312-2E40-82F1-FEE4AFE9F4DA}" destId="{F2276690-E520-EF40-93E8-D97E4FAF23C3}" srcOrd="0" destOrd="0" presId="urn:microsoft.com/office/officeart/2005/8/layout/vList2"/>
    <dgm:cxn modelId="{C019C5A5-BBDD-4F4F-852B-95F56531C2D9}" srcId="{100AB842-2206-BF47-BB4C-3E24666DAFD3}" destId="{654F59EC-F312-2E40-82F1-FEE4AFE9F4DA}" srcOrd="2" destOrd="0" parTransId="{DD546F6A-DEA1-1745-BBF0-CA4BBC41E740}" sibTransId="{1EE24733-107B-8F4C-A7EA-6F43EA626D2D}"/>
    <dgm:cxn modelId="{5A41E6AA-3027-7441-A785-C44550CDC6AF}" type="presOf" srcId="{D0D5D0A5-C0D8-034F-966F-0D43EDA5DF0D}" destId="{22152820-5719-904C-9131-8B8E59FED5A2}" srcOrd="0" destOrd="0" presId="urn:microsoft.com/office/officeart/2005/8/layout/vList2"/>
    <dgm:cxn modelId="{A6004ED7-4865-AC46-B655-8F6327E6830F}" srcId="{100AB842-2206-BF47-BB4C-3E24666DAFD3}" destId="{3DFF2749-FC83-5A4A-8559-C023502FAB9A}" srcOrd="5" destOrd="0" parTransId="{45C45773-716F-BC46-9B5F-986030502D02}" sibTransId="{171873D7-A066-8C42-8CFE-866478181763}"/>
    <dgm:cxn modelId="{F605C185-0C99-D842-ACD4-435085180690}" type="presParOf" srcId="{F7544E9D-1DDC-2645-BEE8-031CE2021812}" destId="{22152820-5719-904C-9131-8B8E59FED5A2}" srcOrd="0" destOrd="0" presId="urn:microsoft.com/office/officeart/2005/8/layout/vList2"/>
    <dgm:cxn modelId="{58FB815C-FDBC-FF4F-A725-C53D1223570C}" type="presParOf" srcId="{F7544E9D-1DDC-2645-BEE8-031CE2021812}" destId="{3E32A0A6-D159-4A4C-BA45-F8E7D4A63464}" srcOrd="1" destOrd="0" presId="urn:microsoft.com/office/officeart/2005/8/layout/vList2"/>
    <dgm:cxn modelId="{5750EF2D-4A21-7944-B827-2FFE3D2B7EBE}" type="presParOf" srcId="{F7544E9D-1DDC-2645-BEE8-031CE2021812}" destId="{021A4DB9-1FB5-CD4D-9E24-6980CA924E8B}" srcOrd="2" destOrd="0" presId="urn:microsoft.com/office/officeart/2005/8/layout/vList2"/>
    <dgm:cxn modelId="{593C1EA2-8AFB-CB4E-95C3-3926845AEE5F}" type="presParOf" srcId="{F7544E9D-1DDC-2645-BEE8-031CE2021812}" destId="{757D7B30-061F-C647-B110-6FD06F8E9A6C}" srcOrd="3" destOrd="0" presId="urn:microsoft.com/office/officeart/2005/8/layout/vList2"/>
    <dgm:cxn modelId="{9AA92D7C-2766-9246-88C0-1DCA85A74352}" type="presParOf" srcId="{F7544E9D-1DDC-2645-BEE8-031CE2021812}" destId="{F2276690-E520-EF40-93E8-D97E4FAF23C3}" srcOrd="4" destOrd="0" presId="urn:microsoft.com/office/officeart/2005/8/layout/vList2"/>
    <dgm:cxn modelId="{E8B63F54-6D2A-F746-A1D9-214CE7B74DE6}" type="presParOf" srcId="{F7544E9D-1DDC-2645-BEE8-031CE2021812}" destId="{486F3DD9-D42B-8D43-89B7-31A5A959A275}" srcOrd="5" destOrd="0" presId="urn:microsoft.com/office/officeart/2005/8/layout/vList2"/>
    <dgm:cxn modelId="{CCFBFFDD-0440-F143-A96B-118C1701EC32}" type="presParOf" srcId="{F7544E9D-1DDC-2645-BEE8-031CE2021812}" destId="{E496A877-ADDE-2049-885E-9C350EA34AD3}" srcOrd="6" destOrd="0" presId="urn:microsoft.com/office/officeart/2005/8/layout/vList2"/>
    <dgm:cxn modelId="{15181E86-A6A0-B443-97F3-225CFEF45E66}" type="presParOf" srcId="{F7544E9D-1DDC-2645-BEE8-031CE2021812}" destId="{4A86B37C-C520-A147-B351-378DC73D6F72}" srcOrd="7" destOrd="0" presId="urn:microsoft.com/office/officeart/2005/8/layout/vList2"/>
    <dgm:cxn modelId="{60EF7799-694A-B145-A9AC-5A66BF845C04}" type="presParOf" srcId="{F7544E9D-1DDC-2645-BEE8-031CE2021812}" destId="{A36177AE-9D63-0440-8A0C-0E3A0461BEE7}" srcOrd="8" destOrd="0" presId="urn:microsoft.com/office/officeart/2005/8/layout/vList2"/>
    <dgm:cxn modelId="{9CEF411E-1B95-4742-BA35-796A883DF51E}" type="presParOf" srcId="{F7544E9D-1DDC-2645-BEE8-031CE2021812}" destId="{6D898636-F784-0046-BF15-4CE3856D8BDF}" srcOrd="9" destOrd="0" presId="urn:microsoft.com/office/officeart/2005/8/layout/vList2"/>
    <dgm:cxn modelId="{5A940255-D715-E847-90BC-DD6A46BE975F}" type="presParOf" srcId="{F7544E9D-1DDC-2645-BEE8-031CE2021812}" destId="{3696FD2B-1D0C-6843-A7B4-78E589E6722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52820-5719-904C-9131-8B8E59FED5A2}">
      <dsp:nvSpPr>
        <dsp:cNvPr id="0" name=""/>
        <dsp:cNvSpPr/>
      </dsp:nvSpPr>
      <dsp:spPr>
        <a:xfrm>
          <a:off x="0" y="48706"/>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Automate team lifecycles</a:t>
          </a:r>
          <a:endParaRPr lang="en-US" sz="2700" kern="1200"/>
        </a:p>
      </dsp:txBody>
      <dsp:txXfrm>
        <a:off x="33926" y="82632"/>
        <a:ext cx="11465334" cy="627128"/>
      </dsp:txXfrm>
    </dsp:sp>
    <dsp:sp modelId="{021A4DB9-1FB5-CD4D-9E24-6980CA924E8B}">
      <dsp:nvSpPr>
        <dsp:cNvPr id="0" name=""/>
        <dsp:cNvSpPr/>
      </dsp:nvSpPr>
      <dsp:spPr>
        <a:xfrm>
          <a:off x="0" y="821446"/>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Get work done even when no one is around</a:t>
          </a:r>
          <a:endParaRPr lang="en-US" sz="2700" kern="1200"/>
        </a:p>
      </dsp:txBody>
      <dsp:txXfrm>
        <a:off x="33926" y="855372"/>
        <a:ext cx="11465334" cy="627128"/>
      </dsp:txXfrm>
    </dsp:sp>
    <dsp:sp modelId="{F2276690-E520-EF40-93E8-D97E4FAF23C3}">
      <dsp:nvSpPr>
        <dsp:cNvPr id="0" name=""/>
        <dsp:cNvSpPr/>
      </dsp:nvSpPr>
      <dsp:spPr>
        <a:xfrm>
          <a:off x="0" y="1594187"/>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Create teams linked to your app</a:t>
          </a:r>
          <a:endParaRPr lang="en-US" sz="2700" kern="1200"/>
        </a:p>
      </dsp:txBody>
      <dsp:txXfrm>
        <a:off x="33926" y="1628113"/>
        <a:ext cx="11465334" cy="627128"/>
      </dsp:txXfrm>
    </dsp:sp>
    <dsp:sp modelId="{E496A877-ADDE-2049-885E-9C350EA34AD3}">
      <dsp:nvSpPr>
        <dsp:cNvPr id="0" name=""/>
        <dsp:cNvSpPr/>
      </dsp:nvSpPr>
      <dsp:spPr>
        <a:xfrm>
          <a:off x="0" y="2366926"/>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Deploy apps to teams</a:t>
          </a:r>
          <a:endParaRPr lang="en-US" sz="2700" kern="1200"/>
        </a:p>
      </dsp:txBody>
      <dsp:txXfrm>
        <a:off x="33926" y="2400852"/>
        <a:ext cx="11465334" cy="627128"/>
      </dsp:txXfrm>
    </dsp:sp>
    <dsp:sp modelId="{A36177AE-9D63-0440-8A0C-0E3A0461BEE7}">
      <dsp:nvSpPr>
        <dsp:cNvPr id="0" name=""/>
        <dsp:cNvSpPr/>
      </dsp:nvSpPr>
      <dsp:spPr>
        <a:xfrm>
          <a:off x="0" y="3139666"/>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Use Microsoft Graph in any kind of app</a:t>
          </a:r>
          <a:endParaRPr lang="en-US" sz="2700" kern="1200"/>
        </a:p>
      </dsp:txBody>
      <dsp:txXfrm>
        <a:off x="33926" y="3173592"/>
        <a:ext cx="11465334" cy="627128"/>
      </dsp:txXfrm>
    </dsp:sp>
    <dsp:sp modelId="{3696FD2B-1D0C-6843-A7B4-78E589E67226}">
      <dsp:nvSpPr>
        <dsp:cNvPr id="0" name=""/>
        <dsp:cNvSpPr/>
      </dsp:nvSpPr>
      <dsp:spPr>
        <a:xfrm>
          <a:off x="0" y="3912406"/>
          <a:ext cx="11533186"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baseline="0"/>
            <a:t>Get notified about changes</a:t>
          </a:r>
          <a:endParaRPr lang="en-US" sz="2700" kern="1200"/>
        </a:p>
      </dsp:txBody>
      <dsp:txXfrm>
        <a:off x="33926" y="3946332"/>
        <a:ext cx="11465334" cy="6271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3/12/21 3:51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3/12/21 3:51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3/12/21 3:52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3/12/21 3:53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3/12/21 3:59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3660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previous slide stated, the Microsoft Graph is your gateway to all data in Microsoft 365. It is a single resource that proxies multiple Microsoft services. </a:t>
            </a:r>
          </a:p>
          <a:p>
            <a:endParaRPr lang="en-US" dirty="0"/>
          </a:p>
          <a:p>
            <a:r>
              <a:rPr lang="en-US" dirty="0"/>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p>
          <a:p>
            <a:endParaRPr lang="en-US" dirty="0"/>
          </a:p>
          <a:p>
            <a:r>
              <a:rPr lang="en-US" dirty="0"/>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a:t>
            </a:r>
            <a:r>
              <a:rPr lang="en-US" dirty="0" err="1"/>
              <a:t>myorganization</a:t>
            </a:r>
            <a:r>
              <a:rPr lang="en-US" dirty="0"/>
              <a:t> endpoints will take you to the root of your user entity or your organization in the Microsoft Graph.</a:t>
            </a:r>
          </a:p>
          <a:p>
            <a:endParaRPr lang="en-US" dirty="0"/>
          </a:p>
          <a:p>
            <a:r>
              <a:rPr lang="en-US" dirty="0"/>
              <a:t>This module will explain how you can easily find relationships between entities in the Microsoft Graph and traverse these objects to find related content. Using the /me and /</a:t>
            </a:r>
            <a:r>
              <a:rPr lang="en-US" dirty="0" err="1"/>
              <a:t>myorganization</a:t>
            </a:r>
            <a:r>
              <a:rPr lang="en-US" dirty="0"/>
              <a:t> endpoint in combination with the ability to traverse related entities, the Microsoft Graph makes it easy to access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3/12/21 4:08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6599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en-US" dirty="0"/>
          </a:p>
          <a:p>
            <a:r>
              <a:rPr lang="en-US"/>
              <a:t>At its </a:t>
            </a:r>
            <a:r>
              <a:rPr lang="en-US" dirty="0"/>
              <a:t>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p>
          <a:p>
            <a:endParaRPr lang="en-US" dirty="0"/>
          </a:p>
          <a:p>
            <a:r>
              <a:rPr lang="en-US" dirty="0"/>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p>
          <a:p>
            <a:endParaRPr lang="en-US" dirty="0"/>
          </a:p>
          <a:p>
            <a:r>
              <a:rPr lang="en-US" dirty="0"/>
              <a:t>You will likely find an existing SDK for the platform and language you are working on as you’ll find all the popular platforms covered, including .NET, iOS, Android, Java, </a:t>
            </a:r>
            <a:r>
              <a:rPr lang="en-US" dirty="0" err="1"/>
              <a:t>PhP</a:t>
            </a:r>
            <a:r>
              <a:rPr lang="en-US" dirty="0"/>
              <a:t>, Ruby, JavaScript and many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3/12/21 4:08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520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3/12/21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3/12/21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3/12/21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raph.microsoft.com/v1.0/teams/%7bgroup-id%7d" TargetMode="External"/><Relationship Id="rId2" Type="http://schemas.openxmlformats.org/officeDocument/2006/relationships/hyperlink" Target="https://graph.microsoft.com/v1.0/groups?$select=id,resourceProvisioningOptions" TargetMode="External"/><Relationship Id="rId1" Type="http://schemas.openxmlformats.org/officeDocument/2006/relationships/slideLayout" Target="../slideLayouts/slideLayout6.xml"/><Relationship Id="rId4" Type="http://schemas.openxmlformats.org/officeDocument/2006/relationships/hyperlink" Target="https://graph.microsoft.com/v1.0/me/joinedTeam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graph/teams-protected-apis"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72032" y="726654"/>
            <a:ext cx="5889625" cy="3434257"/>
          </a:xfrm>
        </p:spPr>
        <p:txBody>
          <a:bodyPr/>
          <a:lstStyle/>
          <a:p>
            <a:r>
              <a:rPr lang="en-US" dirty="0"/>
              <a:t>Microsoft Teams – Use the teamwork Microsoft Graph endpoint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B613-A5F0-DA4F-8D91-E52C3DD76E0B}"/>
              </a:ext>
            </a:extLst>
          </p:cNvPr>
          <p:cNvSpPr>
            <a:spLocks noGrp="1"/>
          </p:cNvSpPr>
          <p:nvPr>
            <p:ph type="title"/>
          </p:nvPr>
        </p:nvSpPr>
        <p:spPr/>
        <p:txBody>
          <a:bodyPr/>
          <a:lstStyle/>
          <a:p>
            <a:r>
              <a:rPr lang="en-US" dirty="0"/>
              <a:t>List teams</a:t>
            </a:r>
          </a:p>
        </p:txBody>
      </p:sp>
      <p:sp>
        <p:nvSpPr>
          <p:cNvPr id="3" name="Text Placeholder 2">
            <a:extLst>
              <a:ext uri="{FF2B5EF4-FFF2-40B4-BE49-F238E27FC236}">
                <a16:creationId xmlns:a16="http://schemas.microsoft.com/office/drawing/2014/main" id="{1876C9F7-E0D6-9943-8A2A-0620A506FA8B}"/>
              </a:ext>
            </a:extLst>
          </p:cNvPr>
          <p:cNvSpPr>
            <a:spLocks noGrp="1"/>
          </p:cNvSpPr>
          <p:nvPr>
            <p:ph type="body" sz="quarter" idx="10"/>
          </p:nvPr>
        </p:nvSpPr>
        <p:spPr>
          <a:xfrm>
            <a:off x="465138" y="1919804"/>
            <a:ext cx="11533187" cy="2800767"/>
          </a:xfrm>
        </p:spPr>
        <p:txBody>
          <a:bodyPr/>
          <a:lstStyle/>
          <a:p>
            <a:pPr marL="342900" indent="-342900">
              <a:buFont typeface="Arial" panose="020B0604020202020204" pitchFamily="34" charset="0"/>
              <a:buChar char="•"/>
            </a:pPr>
            <a:r>
              <a:rPr lang="en-US" dirty="0"/>
              <a:t>List all teams:</a:t>
            </a:r>
          </a:p>
          <a:p>
            <a:pPr marL="571500" lvl="1" indent="-342900">
              <a:buFont typeface="Arial" panose="020B0604020202020204" pitchFamily="34" charset="0"/>
              <a:buChar char="•"/>
            </a:pPr>
            <a:r>
              <a:rPr lang="en-US" sz="2000" b="1" dirty="0">
                <a:hlinkClick r:id="rId2"/>
              </a:rPr>
              <a:t>https://graph.microsoft.com/v1.0/groups?$select=id,resourceProvisioningOptions</a:t>
            </a:r>
            <a:r>
              <a:rPr lang="en-US" sz="2000" b="1"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Get a specific team</a:t>
            </a:r>
          </a:p>
          <a:p>
            <a:pPr marL="571500" lvl="1" indent="-342900">
              <a:buFont typeface="Arial" panose="020B0604020202020204" pitchFamily="34" charset="0"/>
              <a:buChar char="•"/>
            </a:pPr>
            <a:r>
              <a:rPr lang="en-US" sz="2000" b="1" dirty="0">
                <a:hlinkClick r:id="rId3"/>
              </a:rPr>
              <a:t>https://graph.microsoft.com/v1.0/teams/{group-id}</a:t>
            </a:r>
            <a:r>
              <a:rPr lang="en-US" sz="2000" b="1"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List all teams the current user has joined</a:t>
            </a:r>
          </a:p>
          <a:p>
            <a:pPr marL="571500" lvl="1" indent="-342900">
              <a:buFont typeface="Arial" panose="020B0604020202020204" pitchFamily="34" charset="0"/>
              <a:buChar char="•"/>
            </a:pPr>
            <a:r>
              <a:rPr lang="en-US" sz="2000" b="1" dirty="0">
                <a:hlinkClick r:id="rId4"/>
              </a:rPr>
              <a:t>https://graph.microsoft.com/v1.0/me/joinedTeams</a:t>
            </a:r>
            <a:r>
              <a:rPr lang="en-US" sz="2000" b="1" dirty="0"/>
              <a:t> </a:t>
            </a:r>
          </a:p>
        </p:txBody>
      </p:sp>
    </p:spTree>
    <p:extLst>
      <p:ext uri="{BB962C8B-B14F-4D97-AF65-F5344CB8AC3E}">
        <p14:creationId xmlns:p14="http://schemas.microsoft.com/office/powerpoint/2010/main" val="13958039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9361-68B6-3147-8676-6FBF7529C8A0}"/>
              </a:ext>
            </a:extLst>
          </p:cNvPr>
          <p:cNvSpPr>
            <a:spLocks noGrp="1"/>
          </p:cNvSpPr>
          <p:nvPr>
            <p:ph type="title"/>
          </p:nvPr>
        </p:nvSpPr>
        <p:spPr>
          <a:xfrm>
            <a:off x="465138" y="632779"/>
            <a:ext cx="11533187" cy="410369"/>
          </a:xfrm>
        </p:spPr>
        <p:txBody>
          <a:bodyPr/>
          <a:lstStyle/>
          <a:p>
            <a:r>
              <a:rPr lang="en-US" dirty="0"/>
              <a:t>Protected APIs in Microsoft Teams</a:t>
            </a:r>
          </a:p>
        </p:txBody>
      </p:sp>
      <p:sp>
        <p:nvSpPr>
          <p:cNvPr id="3" name="Text Placeholder 2">
            <a:extLst>
              <a:ext uri="{FF2B5EF4-FFF2-40B4-BE49-F238E27FC236}">
                <a16:creationId xmlns:a16="http://schemas.microsoft.com/office/drawing/2014/main" id="{BE6045E2-FB18-F242-9EA7-5477C3E68A6C}"/>
              </a:ext>
            </a:extLst>
          </p:cNvPr>
          <p:cNvSpPr>
            <a:spLocks noGrp="1"/>
          </p:cNvSpPr>
          <p:nvPr>
            <p:ph type="body" sz="quarter" idx="10"/>
          </p:nvPr>
        </p:nvSpPr>
        <p:spPr>
          <a:xfrm>
            <a:off x="465138" y="1919804"/>
            <a:ext cx="11533187" cy="3262432"/>
          </a:xfrm>
        </p:spPr>
        <p:txBody>
          <a:bodyPr/>
          <a:lstStyle/>
          <a:p>
            <a:r>
              <a:rPr lang="en-US" dirty="0"/>
              <a:t>Some Microsoft Teams APIs exposed by Microsoft Graph access sensitive data</a:t>
            </a:r>
          </a:p>
          <a:p>
            <a:endParaRPr lang="en-US" dirty="0"/>
          </a:p>
          <a:p>
            <a:r>
              <a:rPr lang="en-US" dirty="0"/>
              <a:t>These APIs are considered </a:t>
            </a:r>
            <a:r>
              <a:rPr lang="en-US" i="1" dirty="0"/>
              <a:t>protected APIs</a:t>
            </a:r>
            <a:endParaRPr lang="en-US" dirty="0"/>
          </a:p>
          <a:p>
            <a:endParaRPr lang="en-US" dirty="0"/>
          </a:p>
          <a:p>
            <a:r>
              <a:rPr lang="en-US" dirty="0"/>
              <a:t>Require additional validation beyond the just permissions defined &amp; consented to in Azure AD</a:t>
            </a:r>
          </a:p>
          <a:p>
            <a:endParaRPr lang="en-US" dirty="0"/>
          </a:p>
          <a:p>
            <a:r>
              <a:rPr lang="en-US" dirty="0"/>
              <a:t>App developers must submit request to use protected APIs</a:t>
            </a:r>
          </a:p>
          <a:p>
            <a:endParaRPr lang="en-US" dirty="0"/>
          </a:p>
          <a:p>
            <a:r>
              <a:rPr lang="en-US" dirty="0"/>
              <a:t>Learn more: </a:t>
            </a:r>
            <a:r>
              <a:rPr lang="en-US" dirty="0">
                <a:hlinkClick r:id="rId2"/>
              </a:rPr>
              <a:t>https://docs.microsoft.com/graph/teams-protected-apis</a:t>
            </a:r>
            <a:r>
              <a:rPr lang="en-US" dirty="0"/>
              <a:t> </a:t>
            </a:r>
          </a:p>
        </p:txBody>
      </p:sp>
    </p:spTree>
    <p:extLst>
      <p:ext uri="{BB962C8B-B14F-4D97-AF65-F5344CB8AC3E}">
        <p14:creationId xmlns:p14="http://schemas.microsoft.com/office/powerpoint/2010/main" val="1721579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7091" y="0"/>
            <a:ext cx="6549384" cy="6994525"/>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38499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Why integrate with Microsoft Teams?</a:t>
            </a:r>
          </a:p>
          <a:p>
            <a:endParaRPr lang="en-US" sz="1600" dirty="0"/>
          </a:p>
          <a:p>
            <a:r>
              <a:rPr lang="en-US" sz="1600" dirty="0"/>
              <a:t>Microsoft Graph's teamwork endpoint</a:t>
            </a:r>
          </a:p>
          <a:p>
            <a:endParaRPr lang="en-US" sz="1600" dirty="0"/>
          </a:p>
          <a:p>
            <a:r>
              <a:rPr lang="en-US" sz="1600" dirty="0"/>
              <a:t>Protected APIs in Microsoft Teams</a:t>
            </a:r>
          </a:p>
          <a:p>
            <a:endParaRPr lang="en-US" sz="1600" dirty="0"/>
          </a:p>
        </p:txBody>
      </p:sp>
    </p:spTree>
    <p:extLst>
      <p:ext uri="{BB962C8B-B14F-4D97-AF65-F5344CB8AC3E}">
        <p14:creationId xmlns:p14="http://schemas.microsoft.com/office/powerpoint/2010/main" val="6929550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r>
              <a:rPr lang="en-US" dirty="0"/>
              <a:t>Why integrate with Microsoft Teams?</a:t>
            </a:r>
          </a:p>
          <a:p>
            <a:endParaRPr lang="en-US" dirty="0"/>
          </a:p>
          <a:p>
            <a:r>
              <a:rPr lang="en-US" dirty="0"/>
              <a:t>Microsoft Graph's teamwork endpoint</a:t>
            </a:r>
          </a:p>
          <a:p>
            <a:endParaRPr lang="en-US" dirty="0"/>
          </a:p>
          <a:p>
            <a:r>
              <a:rPr lang="en-US" dirty="0"/>
              <a:t>Protected APIs in Microsoft Teams</a:t>
            </a:r>
          </a:p>
          <a:p>
            <a:endParaRPr lang="en-US"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E7B84-B29E-CF40-90CA-987D798F66C7}"/>
              </a:ext>
            </a:extLst>
          </p:cNvPr>
          <p:cNvSpPr>
            <a:spLocks noGrp="1"/>
          </p:cNvSpPr>
          <p:nvPr>
            <p:ph type="title"/>
          </p:nvPr>
        </p:nvSpPr>
        <p:spPr/>
        <p:txBody>
          <a:bodyPr wrap="square" anchor="t">
            <a:normAutofit/>
          </a:bodyPr>
          <a:lstStyle/>
          <a:p>
            <a:r>
              <a:rPr lang="en-US" dirty="0"/>
              <a:t>Why integrate with Microsoft Teams?</a:t>
            </a:r>
          </a:p>
        </p:txBody>
      </p:sp>
      <p:graphicFrame>
        <p:nvGraphicFramePr>
          <p:cNvPr id="23" name="Diagram 22">
            <a:extLst>
              <a:ext uri="{FF2B5EF4-FFF2-40B4-BE49-F238E27FC236}">
                <a16:creationId xmlns:a16="http://schemas.microsoft.com/office/drawing/2014/main" id="{C621115E-8A35-8749-8E89-783386BFD589}"/>
              </a:ext>
            </a:extLst>
          </p:cNvPr>
          <p:cNvGraphicFramePr/>
          <p:nvPr>
            <p:extLst>
              <p:ext uri="{D42A27DB-BD31-4B8C-83A1-F6EECF244321}">
                <p14:modId xmlns:p14="http://schemas.microsoft.com/office/powerpoint/2010/main" val="2388435965"/>
              </p:ext>
            </p:extLst>
          </p:nvPr>
        </p:nvGraphicFramePr>
        <p:xfrm>
          <a:off x="465138" y="1919804"/>
          <a:ext cx="11533187" cy="4656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082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gateway to Microsoft 365</a:t>
            </a:r>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a:p>
            <a:endParaRPr lang="en-US" sz="2400" dirty="0"/>
          </a:p>
          <a:p>
            <a:r>
              <a:rPr lang="en-US" sz="2400" dirty="0"/>
              <a:t>Allows for easy traversal of objects and relationships</a:t>
            </a:r>
          </a:p>
        </p:txBody>
      </p:sp>
    </p:spTree>
    <p:extLst>
      <p:ext uri="{BB962C8B-B14F-4D97-AF65-F5344CB8AC3E}">
        <p14:creationId xmlns:p14="http://schemas.microsoft.com/office/powerpoint/2010/main" val="269891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3021842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BA0FAD-7CC1-6D49-8E5E-3C01E70817FC}"/>
              </a:ext>
            </a:extLst>
          </p:cNvPr>
          <p:cNvSpPr>
            <a:spLocks noGrp="1"/>
          </p:cNvSpPr>
          <p:nvPr>
            <p:ph type="title"/>
          </p:nvPr>
        </p:nvSpPr>
        <p:spPr/>
        <p:txBody>
          <a:bodyPr/>
          <a:lstStyle/>
          <a:p>
            <a:r>
              <a:rPr lang="en-US" dirty="0"/>
              <a:t>Microsoft Graph's teamwork endpoint</a:t>
            </a:r>
          </a:p>
        </p:txBody>
      </p:sp>
    </p:spTree>
    <p:extLst>
      <p:ext uri="{BB962C8B-B14F-4D97-AF65-F5344CB8AC3E}">
        <p14:creationId xmlns:p14="http://schemas.microsoft.com/office/powerpoint/2010/main" val="20292835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0512A-0F62-8C46-9C80-4790FB37CAEC}"/>
              </a:ext>
            </a:extLst>
          </p:cNvPr>
          <p:cNvSpPr>
            <a:spLocks noGrp="1"/>
          </p:cNvSpPr>
          <p:nvPr>
            <p:ph type="title"/>
          </p:nvPr>
        </p:nvSpPr>
        <p:spPr/>
        <p:txBody>
          <a:bodyPr/>
          <a:lstStyle/>
          <a:p>
            <a:r>
              <a:rPr lang="en-US" dirty="0"/>
              <a:t>Microsoft Graph &amp; the teamwork endpoint</a:t>
            </a:r>
          </a:p>
        </p:txBody>
      </p:sp>
      <p:sp>
        <p:nvSpPr>
          <p:cNvPr id="4" name="Text Placeholder 3">
            <a:extLst>
              <a:ext uri="{FF2B5EF4-FFF2-40B4-BE49-F238E27FC236}">
                <a16:creationId xmlns:a16="http://schemas.microsoft.com/office/drawing/2014/main" id="{4E23A49D-6875-8A40-A243-39C57D88235D}"/>
              </a:ext>
            </a:extLst>
          </p:cNvPr>
          <p:cNvSpPr>
            <a:spLocks noGrp="1"/>
          </p:cNvSpPr>
          <p:nvPr>
            <p:ph type="body" sz="quarter" idx="10"/>
          </p:nvPr>
        </p:nvSpPr>
        <p:spPr>
          <a:xfrm>
            <a:off x="465138" y="1527244"/>
            <a:ext cx="11533187" cy="5501652"/>
          </a:xfrm>
        </p:spPr>
        <p:txBody>
          <a:bodyPr/>
          <a:lstStyle/>
          <a:p>
            <a:r>
              <a:rPr lang="en-US" dirty="0"/>
              <a:t>Remember: Microsoft Teams teams are founded on Microsoft 365 groups &amp; SharePoint sites</a:t>
            </a:r>
          </a:p>
          <a:p>
            <a:endParaRPr lang="en-US" dirty="0"/>
          </a:p>
          <a:p>
            <a:r>
              <a:rPr lang="en-US" dirty="0"/>
              <a:t>Many API calls will use the </a:t>
            </a:r>
            <a:r>
              <a:rPr lang="en-US" b="1" dirty="0"/>
              <a:t>/groups</a:t>
            </a:r>
            <a:r>
              <a:rPr lang="en-US" dirty="0"/>
              <a:t> endpoint</a:t>
            </a:r>
          </a:p>
          <a:p>
            <a:endParaRPr lang="en-US" dirty="0"/>
          </a:p>
          <a:p>
            <a:r>
              <a:rPr lang="en-US" dirty="0"/>
              <a:t>Microsoft Graph’s teamwork endpoint: </a:t>
            </a:r>
            <a:r>
              <a:rPr lang="en-US" b="1" dirty="0"/>
              <a:t>/team</a:t>
            </a:r>
            <a:endParaRPr lang="en-US" dirty="0"/>
          </a:p>
          <a:p>
            <a:endParaRPr lang="en-US" b="1" dirty="0"/>
          </a:p>
          <a:p>
            <a:r>
              <a:rPr lang="en-US" dirty="0"/>
              <a:t>Require consent among many different scopes</a:t>
            </a:r>
          </a:p>
          <a:p>
            <a:r>
              <a:rPr lang="en-US" dirty="0"/>
              <a:t>	</a:t>
            </a:r>
            <a:r>
              <a:rPr lang="en-US" dirty="0" err="1"/>
              <a:t>TeamsApp</a:t>
            </a:r>
            <a:r>
              <a:rPr lang="en-US" dirty="0"/>
              <a:t>.*</a:t>
            </a:r>
          </a:p>
          <a:p>
            <a:r>
              <a:rPr lang="en-US" dirty="0"/>
              <a:t>	</a:t>
            </a:r>
            <a:r>
              <a:rPr lang="en-US" dirty="0" err="1"/>
              <a:t>TeamSettings</a:t>
            </a:r>
            <a:r>
              <a:rPr lang="en-US" dirty="0"/>
              <a:t>.*</a:t>
            </a:r>
          </a:p>
          <a:p>
            <a:r>
              <a:rPr lang="en-US" dirty="0"/>
              <a:t>	</a:t>
            </a:r>
            <a:r>
              <a:rPr lang="en-US" dirty="0" err="1"/>
              <a:t>TeamsTab</a:t>
            </a:r>
            <a:r>
              <a:rPr lang="en-US" dirty="0"/>
              <a:t>.*</a:t>
            </a:r>
          </a:p>
          <a:p>
            <a:r>
              <a:rPr lang="en-US" dirty="0"/>
              <a:t>	</a:t>
            </a:r>
            <a:r>
              <a:rPr lang="en-US" dirty="0" err="1"/>
              <a:t>Team.Create</a:t>
            </a:r>
            <a:endParaRPr lang="en-US" dirty="0"/>
          </a:p>
          <a:p>
            <a:r>
              <a:rPr lang="en-US" dirty="0"/>
              <a:t>	</a:t>
            </a:r>
            <a:r>
              <a:rPr lang="en-US" dirty="0" err="1"/>
              <a:t>Team.ReadBasic.All</a:t>
            </a:r>
            <a:endParaRPr lang="en-US" dirty="0"/>
          </a:p>
          <a:p>
            <a:r>
              <a:rPr lang="en-US" dirty="0"/>
              <a:t>	</a:t>
            </a:r>
            <a:r>
              <a:rPr lang="en-US" dirty="0" err="1"/>
              <a:t>TeamMember</a:t>
            </a:r>
            <a:r>
              <a:rPr lang="en-US" dirty="0"/>
              <a:t>.*</a:t>
            </a:r>
          </a:p>
          <a:p>
            <a:r>
              <a:rPr lang="en-US" dirty="0"/>
              <a:t>	</a:t>
            </a:r>
            <a:r>
              <a:rPr lang="en-US" dirty="0" err="1"/>
              <a:t>TeamsActivity</a:t>
            </a:r>
            <a:r>
              <a:rPr lang="en-US" dirty="0"/>
              <a:t>.*</a:t>
            </a:r>
          </a:p>
        </p:txBody>
      </p:sp>
    </p:spTree>
    <p:extLst>
      <p:ext uri="{BB962C8B-B14F-4D97-AF65-F5344CB8AC3E}">
        <p14:creationId xmlns:p14="http://schemas.microsoft.com/office/powerpoint/2010/main" val="35168439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8C404-7379-6946-BBAF-0E10357DF3DB}"/>
              </a:ext>
            </a:extLst>
          </p:cNvPr>
          <p:cNvSpPr>
            <a:spLocks noGrp="1"/>
          </p:cNvSpPr>
          <p:nvPr>
            <p:ph type="title"/>
          </p:nvPr>
        </p:nvSpPr>
        <p:spPr/>
        <p:txBody>
          <a:bodyPr/>
          <a:lstStyle/>
          <a:p>
            <a:r>
              <a:rPr lang="en-US" dirty="0"/>
              <a:t>Create teams: (1) create Microsoft 365 group</a:t>
            </a:r>
          </a:p>
        </p:txBody>
      </p:sp>
      <p:sp>
        <p:nvSpPr>
          <p:cNvPr id="5" name="Text Placeholder 4">
            <a:extLst>
              <a:ext uri="{FF2B5EF4-FFF2-40B4-BE49-F238E27FC236}">
                <a16:creationId xmlns:a16="http://schemas.microsoft.com/office/drawing/2014/main" id="{F68CE78D-849B-DC4D-AAA9-29A525A67EC8}"/>
              </a:ext>
            </a:extLst>
          </p:cNvPr>
          <p:cNvSpPr>
            <a:spLocks noGrp="1"/>
          </p:cNvSpPr>
          <p:nvPr>
            <p:ph type="body" sz="quarter" idx="10"/>
          </p:nvPr>
        </p:nvSpPr>
        <p:spPr>
          <a:xfrm>
            <a:off x="451643" y="1277778"/>
            <a:ext cx="11533187" cy="5547673"/>
          </a:xfrm>
        </p:spPr>
        <p:txBody>
          <a:bodyPr/>
          <a:lstStyle/>
          <a:p>
            <a:r>
              <a:rPr lang="en-US" sz="1400" dirty="0">
                <a:latin typeface="Courier New" panose="02070309020205020404" pitchFamily="49" charset="0"/>
                <a:cs typeface="Courier New" panose="02070309020205020404" pitchFamily="49" charset="0"/>
              </a:rPr>
              <a:t>POST 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/v1.0/groups</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displayName</a:t>
            </a:r>
            <a:r>
              <a:rPr lang="en-US" sz="1400" dirty="0">
                <a:latin typeface="Courier New" panose="02070309020205020404" pitchFamily="49" charset="0"/>
                <a:cs typeface="Courier New" panose="02070309020205020404" pitchFamily="49" charset="0"/>
              </a:rPr>
              <a:t>":"Flight 157", "mailNickname":"flight157",</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description":"Everything</a:t>
            </a:r>
            <a:r>
              <a:rPr lang="en-US" sz="1400" dirty="0">
                <a:latin typeface="Courier New" panose="02070309020205020404" pitchFamily="49" charset="0"/>
                <a:cs typeface="Courier New" panose="02070309020205020404" pitchFamily="49" charset="0"/>
              </a:rPr>
              <a:t> about flight 157",</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visibility":"Private</a:t>
            </a:r>
            <a:r>
              <a:rPr lang="en-US" sz="1400" dirty="0">
                <a:latin typeface="Courier New" panose="02070309020205020404" pitchFamily="49" charset="0"/>
                <a:cs typeface="Courier New" panose="02070309020205020404" pitchFamily="49" charset="0"/>
              </a:rPr>
              <a:t>",</a:t>
            </a:r>
          </a:p>
          <a:p>
            <a:r>
              <a:rPr lang="en-US" sz="1400" b="1" dirty="0">
                <a:solidFill>
                  <a:schemeClr val="accent1"/>
                </a:solidFill>
                <a:latin typeface="Courier New" panose="02070309020205020404" pitchFamily="49" charset="0"/>
                <a:cs typeface="Courier New" panose="02070309020205020404" pitchFamily="49" charset="0"/>
              </a:rPr>
              <a:t>  "</a:t>
            </a:r>
            <a:r>
              <a:rPr lang="en-US" sz="1400" b="1" dirty="0" err="1">
                <a:solidFill>
                  <a:schemeClr val="accent1"/>
                </a:solidFill>
                <a:latin typeface="Courier New" panose="02070309020205020404" pitchFamily="49" charset="0"/>
                <a:cs typeface="Courier New" panose="02070309020205020404" pitchFamily="49" charset="0"/>
              </a:rPr>
              <a:t>groupTypes</a:t>
            </a:r>
            <a:r>
              <a:rPr lang="en-US" sz="1400" b="1" dirty="0">
                <a:solidFill>
                  <a:schemeClr val="accent1"/>
                </a:solidFill>
                <a:latin typeface="Courier New" panose="02070309020205020404" pitchFamily="49" charset="0"/>
                <a:cs typeface="Courier New" panose="02070309020205020404" pitchFamily="49" charset="0"/>
              </a:rPr>
              <a:t>":["Unified"],</a:t>
            </a:r>
          </a:p>
          <a:p>
            <a:r>
              <a:rPr lang="en-US" sz="1400" b="1" dirty="0">
                <a:solidFill>
                  <a:schemeClr val="accent1"/>
                </a:solidFill>
                <a:latin typeface="Courier New" panose="02070309020205020404" pitchFamily="49" charset="0"/>
                <a:cs typeface="Courier New" panose="02070309020205020404" pitchFamily="49" charset="0"/>
              </a:rPr>
              <a:t>  "</a:t>
            </a:r>
            <a:r>
              <a:rPr lang="en-US" sz="1400" b="1" dirty="0" err="1">
                <a:solidFill>
                  <a:schemeClr val="accent1"/>
                </a:solidFill>
                <a:latin typeface="Courier New" panose="02070309020205020404" pitchFamily="49" charset="0"/>
                <a:cs typeface="Courier New" panose="02070309020205020404" pitchFamily="49" charset="0"/>
              </a:rPr>
              <a:t>mailEnabled</a:t>
            </a:r>
            <a:r>
              <a:rPr lang="en-US" sz="1400" b="1" dirty="0">
                <a:solidFill>
                  <a:schemeClr val="accent1"/>
                </a:solidFill>
                <a:latin typeface="Courier New" panose="02070309020205020404" pitchFamily="49" charset="0"/>
                <a:cs typeface="Courier New" panose="02070309020205020404" pitchFamily="49" charset="0"/>
              </a:rPr>
              <a:t>":true, "</a:t>
            </a:r>
            <a:r>
              <a:rPr lang="en-US" sz="1400" b="1" dirty="0" err="1">
                <a:solidFill>
                  <a:schemeClr val="accent1"/>
                </a:solidFill>
                <a:latin typeface="Courier New" panose="02070309020205020404" pitchFamily="49" charset="0"/>
                <a:cs typeface="Courier New" panose="02070309020205020404" pitchFamily="49" charset="0"/>
              </a:rPr>
              <a:t>securityEnabled</a:t>
            </a:r>
            <a:r>
              <a:rPr lang="en-US" sz="1400" b="1" dirty="0">
                <a:solidFill>
                  <a:schemeClr val="accent1"/>
                </a:solidFill>
                <a:latin typeface="Courier New" panose="02070309020205020404" pitchFamily="49" charset="0"/>
                <a:cs typeface="Courier New" panose="02070309020205020404" pitchFamily="49" charset="0"/>
              </a:rPr>
              <a:t>":false,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members@odata.bind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/v1.0/users/bec05f3d-a818-4b58-8c2e-2b4e74b0246d",</a:t>
            </a:r>
          </a:p>
          <a:p>
            <a:r>
              <a:rPr lang="en-US" sz="1400" dirty="0">
                <a:latin typeface="Courier New" panose="02070309020205020404" pitchFamily="49" charset="0"/>
                <a:cs typeface="Courier New" panose="02070309020205020404" pitchFamily="49" charset="0"/>
              </a:rPr>
              <a:t>    "https://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/v1.0/users/ae67a4f4-2308-4522-9021-9f402ff0fba8"</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owners@odata.bind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/v1.0/users/6a1272b5-f6fc-45c4-95fe-fe7c5a676133"</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068606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266D-E565-A041-949E-CA23D9AB6C54}"/>
              </a:ext>
            </a:extLst>
          </p:cNvPr>
          <p:cNvSpPr>
            <a:spLocks noGrp="1"/>
          </p:cNvSpPr>
          <p:nvPr>
            <p:ph type="title"/>
          </p:nvPr>
        </p:nvSpPr>
        <p:spPr/>
        <p:txBody>
          <a:bodyPr/>
          <a:lstStyle/>
          <a:p>
            <a:r>
              <a:rPr lang="en-US" dirty="0"/>
              <a:t>Create teams: (2) convert a group</a:t>
            </a:r>
          </a:p>
        </p:txBody>
      </p:sp>
      <p:sp>
        <p:nvSpPr>
          <p:cNvPr id="3" name="Text Placeholder 2">
            <a:extLst>
              <a:ext uri="{FF2B5EF4-FFF2-40B4-BE49-F238E27FC236}">
                <a16:creationId xmlns:a16="http://schemas.microsoft.com/office/drawing/2014/main" id="{A7BDE812-92A5-6C40-B79C-8FC155EE2FB0}"/>
              </a:ext>
            </a:extLst>
          </p:cNvPr>
          <p:cNvSpPr>
            <a:spLocks noGrp="1"/>
          </p:cNvSpPr>
          <p:nvPr>
            <p:ph type="body" sz="quarter" idx="10"/>
          </p:nvPr>
        </p:nvSpPr>
        <p:spPr>
          <a:xfrm>
            <a:off x="465138" y="1919804"/>
            <a:ext cx="11533187" cy="2434513"/>
          </a:xfrm>
        </p:spPr>
        <p:txBody>
          <a:bodyPr/>
          <a:lstStyle/>
          <a:p>
            <a:r>
              <a:rPr lang="en-US" sz="1600" dirty="0">
                <a:latin typeface="Courier New" panose="02070309020205020404" pitchFamily="49" charset="0"/>
                <a:cs typeface="Courier New" panose="02070309020205020404" pitchFamily="49" charset="0"/>
              </a:rPr>
              <a:t>POST </a:t>
            </a:r>
            <a:r>
              <a:rPr lang="en-US" sz="1600" b="1" dirty="0">
                <a:solidFill>
                  <a:schemeClr val="accent1"/>
                </a:solidFill>
                <a:latin typeface="Courier New" panose="02070309020205020404" pitchFamily="49" charset="0"/>
                <a:cs typeface="Courier New" panose="02070309020205020404" pitchFamily="49" charset="0"/>
              </a:rPr>
              <a:t>https://</a:t>
            </a:r>
            <a:r>
              <a:rPr lang="en-US" sz="1600" b="1" dirty="0" err="1">
                <a:solidFill>
                  <a:schemeClr val="accent1"/>
                </a:solidFill>
                <a:latin typeface="Courier New" panose="02070309020205020404" pitchFamily="49" charset="0"/>
                <a:cs typeface="Courier New" panose="02070309020205020404" pitchFamily="49" charset="0"/>
              </a:rPr>
              <a:t>graph.microsoft.com</a:t>
            </a:r>
            <a:r>
              <a:rPr lang="en-US" sz="1600" b="1" dirty="0">
                <a:solidFill>
                  <a:schemeClr val="accent1"/>
                </a:solidFill>
                <a:latin typeface="Courier New" panose="02070309020205020404" pitchFamily="49" charset="0"/>
                <a:cs typeface="Courier New" panose="02070309020205020404" pitchFamily="49" charset="0"/>
              </a:rPr>
              <a:t>/beta/teams</a:t>
            </a:r>
          </a:p>
          <a:p>
            <a:r>
              <a:rPr lang="en-US" sz="1600" dirty="0">
                <a:latin typeface="Courier New" panose="02070309020205020404" pitchFamily="49" charset="0"/>
                <a:cs typeface="Courier New" panose="02070309020205020404" pitchFamily="49" charset="0"/>
              </a:rPr>
              <a:t>Content-Type: application/json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template@odata.bind</a:t>
            </a:r>
            <a:r>
              <a:rPr lang="en-US" sz="1600" dirty="0">
                <a:latin typeface="Courier New" panose="02070309020205020404" pitchFamily="49" charset="0"/>
                <a:cs typeface="Courier New" panose="02070309020205020404" pitchFamily="49" charset="0"/>
              </a:rPr>
              <a:t>": "https://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/beta/</a:t>
            </a:r>
            <a:r>
              <a:rPr lang="en-US" sz="1600" dirty="0" err="1">
                <a:latin typeface="Courier New" panose="02070309020205020404" pitchFamily="49" charset="0"/>
                <a:cs typeface="Courier New" panose="02070309020205020404" pitchFamily="49" charset="0"/>
              </a:rPr>
              <a:t>teamsTemplates</a:t>
            </a:r>
            <a:r>
              <a:rPr lang="en-US" sz="1600" dirty="0">
                <a:latin typeface="Courier New" panose="02070309020205020404" pitchFamily="49" charset="0"/>
                <a:cs typeface="Courier New" panose="02070309020205020404" pitchFamily="49" charset="0"/>
              </a:rPr>
              <a:t>('standard')",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group@odata.bind</a:t>
            </a:r>
            <a:r>
              <a:rPr lang="en-US" sz="1600" dirty="0">
                <a:latin typeface="Courier New" panose="02070309020205020404" pitchFamily="49" charset="0"/>
                <a:cs typeface="Courier New" panose="02070309020205020404" pitchFamily="49" charset="0"/>
              </a:rPr>
              <a:t>": "https://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/v1.0/groups('</a:t>
            </a:r>
            <a:r>
              <a:rPr lang="en-US" sz="1600" dirty="0" err="1">
                <a:latin typeface="Courier New" panose="02070309020205020404" pitchFamily="49" charset="0"/>
                <a:cs typeface="Courier New" panose="02070309020205020404" pitchFamily="49" charset="0"/>
              </a:rPr>
              <a:t>groupId</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9530160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1282</Words>
  <Application>Microsoft Macintosh PowerPoint</Application>
  <PresentationFormat>Custom</PresentationFormat>
  <Paragraphs>136</Paragraphs>
  <Slides>15</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Courier New</vt:lpstr>
      <vt:lpstr>Segoe UI</vt:lpstr>
      <vt:lpstr>Segoe UI Light</vt:lpstr>
      <vt:lpstr>Segoe UI Semibold</vt:lpstr>
      <vt:lpstr>Wingdings</vt:lpstr>
      <vt:lpstr>Office 365 PPT Template - 2017</vt:lpstr>
      <vt:lpstr>1_Office 365 PPT Template - 2017</vt:lpstr>
      <vt:lpstr>Microsoft Teams – Use the teamwork Microsoft Graph endpoint</vt:lpstr>
      <vt:lpstr>Overview</vt:lpstr>
      <vt:lpstr>Why integrate with Microsoft Teams?</vt:lpstr>
      <vt:lpstr>Microsoft Graph, gateway to Microsoft 365</vt:lpstr>
      <vt:lpstr>Accessing the Microsoft Graph</vt:lpstr>
      <vt:lpstr>Microsoft Graph's teamwork endpoint</vt:lpstr>
      <vt:lpstr>Microsoft Graph &amp; the teamwork endpoint</vt:lpstr>
      <vt:lpstr>Create teams: (1) create Microsoft 365 group</vt:lpstr>
      <vt:lpstr>Create teams: (2) convert a group</vt:lpstr>
      <vt:lpstr>List teams</vt:lpstr>
      <vt:lpstr>Protected APIs in Microsoft Teams</vt:lpstr>
      <vt:lpstr>Demo</vt:lpstr>
      <vt:lpstr>Summary</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Connell</dc:creator>
  <cp:lastModifiedBy/>
  <cp:revision>1</cp:revision>
  <dcterms:created xsi:type="dcterms:W3CDTF">2020-02-10T14:19:06Z</dcterms:created>
  <dcterms:modified xsi:type="dcterms:W3CDTF">2021-03-12T21:22:58Z</dcterms:modified>
</cp:coreProperties>
</file>